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Hoofdtekst - niveau één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9" indent="-390769" algn="ctr">
              <a:spcBef>
                <a:spcPts val="0"/>
              </a:spcBef>
              <a:defRPr i="1" sz="3200"/>
            </a:lvl2pPr>
            <a:lvl3pPr marL="1660769" indent="-390769" algn="ctr">
              <a:spcBef>
                <a:spcPts val="0"/>
              </a:spcBef>
              <a:defRPr i="1" sz="3200"/>
            </a:lvl3pPr>
            <a:lvl4pPr marL="2295769" indent="-390769" algn="ctr">
              <a:spcBef>
                <a:spcPts val="0"/>
              </a:spcBef>
              <a:defRPr i="1" sz="3200"/>
            </a:lvl4pPr>
            <a:lvl5pPr marL="2930769" indent="-390769" algn="ctr">
              <a:spcBef>
                <a:spcPts val="0"/>
              </a:spcBef>
              <a:defRPr i="1"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&quot;Typ hier een citaat.&quot;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Uitzicht op strand en zee vanaf een grasduin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itzicht op strand en zee vanaf een grasduin"/>
          <p:cNvSpPr/>
          <p:nvPr>
            <p:ph type="pic" idx="21"/>
          </p:nvPr>
        </p:nvSpPr>
        <p:spPr>
          <a:xfrm>
            <a:off x="3125967" y="-393700"/>
            <a:ext cx="18135603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teks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22" name="Hoofdtekst - niveau één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iger die laag over een strand vliegt met een klein hek op de voorgro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teks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Titeltekst</a:t>
            </a:r>
          </a:p>
        </p:txBody>
      </p:sp>
      <p:sp>
        <p:nvSpPr>
          <p:cNvPr id="40" name="Hoofdtekst - niveau één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7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andpad tussen twee heuvels richting de ocea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7" name="Hoofdtekst - niveau één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andpad tussen twee heuvels richting de ocea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Reiger die laag over een strand vliegt met een klein hek op de voorgro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Uitzicht op strand en zee vanaf een grasduin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.jpeg"/><Relationship Id="rId4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rie speerpunten…"/>
          <p:cNvSpPr txBox="1"/>
          <p:nvPr>
            <p:ph type="title"/>
          </p:nvPr>
        </p:nvSpPr>
        <p:spPr>
          <a:xfrm>
            <a:off x="8603954" y="355599"/>
            <a:ext cx="14090946" cy="4728437"/>
          </a:xfrm>
          <a:prstGeom prst="rect">
            <a:avLst/>
          </a:prstGeom>
        </p:spPr>
        <p:txBody>
          <a:bodyPr/>
          <a:lstStyle/>
          <a:p>
            <a:pPr algn="l">
              <a:defRPr sz="8000"/>
            </a:pPr>
            <a:r>
              <a:t>speerpunten 1, 2 en 3</a:t>
            </a:r>
          </a:p>
          <a:p>
            <a:pPr algn="l"/>
            <a:r>
              <a:t>in 2023  </a:t>
            </a:r>
            <a:r>
              <a:rPr>
                <a:solidFill>
                  <a:srgbClr val="FF2600"/>
                </a:solidFill>
              </a:rPr>
              <a:t>óók in 2024</a:t>
            </a:r>
          </a:p>
        </p:txBody>
      </p:sp>
      <p:sp>
        <p:nvSpPr>
          <p:cNvPr id="120" name="Regionale Doorfietsroutes…"/>
          <p:cNvSpPr txBox="1"/>
          <p:nvPr>
            <p:ph type="body" idx="1"/>
          </p:nvPr>
        </p:nvSpPr>
        <p:spPr>
          <a:xfrm>
            <a:off x="1689100" y="3149600"/>
            <a:ext cx="21619614" cy="9296400"/>
          </a:xfrm>
          <a:prstGeom prst="rect">
            <a:avLst/>
          </a:prstGeom>
        </p:spPr>
        <p:txBody>
          <a:bodyPr/>
          <a:lstStyle/>
          <a:p>
            <a:pPr>
              <a:defRPr b="1" sz="6400"/>
            </a:pPr>
          </a:p>
          <a:p>
            <a:pPr>
              <a:defRPr b="1" sz="6400"/>
            </a:pPr>
            <a:r>
              <a:t>1 - </a:t>
            </a:r>
            <a:r>
              <a:t>Regionale Doorfietsroutes</a:t>
            </a:r>
          </a:p>
          <a:p>
            <a:pPr>
              <a:defRPr b="1" sz="6400"/>
            </a:pPr>
            <a:r>
              <a:t>2 - </a:t>
            </a:r>
            <a:r>
              <a:t>Maximaal 30 km/uur binnen de bebouwde kom</a:t>
            </a:r>
          </a:p>
          <a:p>
            <a:pPr>
              <a:defRPr b="1" sz="6400"/>
            </a:pPr>
            <a:r>
              <a:t>3 - </a:t>
            </a:r>
            <a:r>
              <a:t>Fietspaden allemaal obstakelvrij, minstens ’vergevingsgezind’</a:t>
            </a:r>
          </a:p>
        </p:txBody>
      </p:sp>
      <p:pic>
        <p:nvPicPr>
          <p:cNvPr id="121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8754" y="1182413"/>
            <a:ext cx="4018162" cy="1648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Wijzig tekst: klik 2x"/>
          <p:cNvSpPr txBox="1"/>
          <p:nvPr>
            <p:ph type="body" idx="1"/>
          </p:nvPr>
        </p:nvSpPr>
        <p:spPr>
          <a:xfrm>
            <a:off x="1689100" y="3111500"/>
            <a:ext cx="21005800" cy="9296400"/>
          </a:xfrm>
          <a:prstGeom prst="rect">
            <a:avLst/>
          </a:prstGeom>
        </p:spPr>
        <p:txBody>
          <a:bodyPr/>
          <a:lstStyle/>
          <a:p>
            <a:pPr marL="254000" indent="-254000" defTabSz="330200">
              <a:spcBef>
                <a:spcPts val="2300"/>
              </a:spcBef>
              <a:defRPr sz="1900"/>
            </a:pPr>
          </a:p>
        </p:txBody>
      </p:sp>
      <p:pic>
        <p:nvPicPr>
          <p:cNvPr id="167" name="Fh2VXtqWYAA2q_m.jpeg" descr="Fh2VXtqWYAA2q_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3111500"/>
            <a:ext cx="12259565" cy="919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  <p:pic>
        <p:nvPicPr>
          <p:cNvPr id="170" name="IMG_5646.jpg" descr="IMG_564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24398" y="3111499"/>
            <a:ext cx="5625016" cy="929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2024…"/>
          <p:cNvSpPr txBox="1"/>
          <p:nvPr>
            <p:ph type="title"/>
          </p:nvPr>
        </p:nvSpPr>
        <p:spPr>
          <a:xfrm>
            <a:off x="8171305" y="966833"/>
            <a:ext cx="12866708" cy="3996776"/>
          </a:xfrm>
          <a:prstGeom prst="rect">
            <a:avLst/>
          </a:prstGeom>
        </p:spPr>
        <p:txBody>
          <a:bodyPr/>
          <a:lstStyle/>
          <a:p>
            <a:pPr>
              <a:defRPr sz="8000"/>
            </a:pPr>
            <a:r>
              <a:t>speerpunt 3 van  2024</a:t>
            </a:r>
            <a:endParaRPr>
              <a:solidFill>
                <a:srgbClr val="FF2600"/>
              </a:solidFill>
            </a:endParaRPr>
          </a:p>
          <a:p>
            <a:pPr/>
            <a:r>
              <a:t>Obstakelvrij fietsen</a:t>
            </a:r>
          </a:p>
        </p:txBody>
      </p:sp>
      <p:sp>
        <p:nvSpPr>
          <p:cNvPr id="173" name="In oktober 2022 plakten wij publiekelijk de eerste stickers. Onze huidige aanpak gaat via het ’slim melden’ bij de gemeente.…"/>
          <p:cNvSpPr txBox="1"/>
          <p:nvPr>
            <p:ph type="body" idx="1"/>
          </p:nvPr>
        </p:nvSpPr>
        <p:spPr>
          <a:xfrm>
            <a:off x="1663700" y="4199735"/>
            <a:ext cx="21005800" cy="8233565"/>
          </a:xfrm>
          <a:prstGeom prst="rect">
            <a:avLst/>
          </a:prstGeom>
        </p:spPr>
        <p:txBody>
          <a:bodyPr/>
          <a:lstStyle/>
          <a:p>
            <a:pPr/>
            <a:r>
              <a:t>In oktober </a:t>
            </a:r>
            <a:r>
              <a:rPr b="1"/>
              <a:t>2022</a:t>
            </a:r>
            <a:r>
              <a:t> plakten wij publiekelijk de eerste stickers. Onze huidige aanpak gaat via het ’</a:t>
            </a:r>
            <a:r>
              <a:rPr b="1">
                <a:solidFill>
                  <a:srgbClr val="0433FF"/>
                </a:solidFill>
              </a:rPr>
              <a:t>slim melden</a:t>
            </a:r>
            <a:r>
              <a:t>’ bij de gemeente.</a:t>
            </a:r>
          </a:p>
          <a:p>
            <a:pPr/>
            <a:r>
              <a:t>Sneeuwruimen?  Borstelen !</a:t>
            </a:r>
          </a:p>
          <a:p>
            <a:pPr/>
            <a:r>
              <a:t>Breedte:  snoeien en vegen …</a:t>
            </a:r>
          </a:p>
          <a:p>
            <a:pPr/>
            <a:r>
              <a:t>Stoepranden en richels blijven een probleem !</a:t>
            </a:r>
          </a:p>
        </p:txBody>
      </p:sp>
      <p:pic>
        <p:nvPicPr>
          <p:cNvPr id="174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1010685.JPG" descr="P101068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28509" y="7116706"/>
            <a:ext cx="5115545" cy="5115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2024…"/>
          <p:cNvSpPr txBox="1"/>
          <p:nvPr>
            <p:ph type="title"/>
          </p:nvPr>
        </p:nvSpPr>
        <p:spPr>
          <a:xfrm>
            <a:off x="2717493" y="1474606"/>
            <a:ext cx="19863414" cy="4148440"/>
          </a:xfrm>
          <a:prstGeom prst="rect">
            <a:avLst/>
          </a:prstGeom>
        </p:spPr>
        <p:txBody>
          <a:bodyPr/>
          <a:lstStyle/>
          <a:p>
            <a:pPr defTabSz="742950">
              <a:defRPr sz="8000">
                <a:solidFill>
                  <a:srgbClr val="FF2600"/>
                </a:solidFill>
              </a:defRPr>
            </a:pPr>
            <a:r>
              <a:t>              2024</a:t>
            </a:r>
            <a:endParaRPr sz="10000"/>
          </a:p>
          <a:p>
            <a:pPr defTabSz="742950">
              <a:defRPr sz="10000">
                <a:solidFill>
                  <a:srgbClr val="FF2600"/>
                </a:solidFill>
              </a:defRPr>
            </a:pPr>
          </a:p>
          <a:p>
            <a:pPr algn="l" defTabSz="742950">
              <a:defRPr i="1" sz="60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geheime plannen</a:t>
            </a:r>
          </a:p>
        </p:txBody>
      </p:sp>
      <p:sp>
        <p:nvSpPr>
          <p:cNvPr id="178" name="Verf-aktie op de Lange Nieuwstraat te IJmuiden, wegens succes!…"/>
          <p:cNvSpPr txBox="1"/>
          <p:nvPr>
            <p:ph type="body" idx="1"/>
          </p:nvPr>
        </p:nvSpPr>
        <p:spPr>
          <a:xfrm>
            <a:off x="2146300" y="4328623"/>
            <a:ext cx="21005800" cy="9296401"/>
          </a:xfrm>
          <a:prstGeom prst="rect">
            <a:avLst/>
          </a:prstGeom>
        </p:spPr>
        <p:txBody>
          <a:bodyPr/>
          <a:lstStyle/>
          <a:p>
            <a:pPr>
              <a:defRPr b="1" sz="5400"/>
            </a:pPr>
            <a:r>
              <a:t>Verf-aktie op de Lange Nieuwstraat te IJmuiden; belijning van de fietspaden. Samen met wg Toegankelijkheid.</a:t>
            </a:r>
          </a:p>
          <a:p>
            <a:pPr>
              <a:defRPr b="1" sz="5400"/>
            </a:pPr>
            <a:r>
              <a:t>Beschutting bij de pontsteiger op het Pontplein, publieksactie met QR-code.</a:t>
            </a:r>
          </a:p>
          <a:p>
            <a:pPr>
              <a:defRPr b="1" sz="5400"/>
            </a:pPr>
            <a:r>
              <a:t>Velserbroek: uniforme rotondes volgens CROW.</a:t>
            </a:r>
          </a:p>
        </p:txBody>
      </p:sp>
      <p:pic>
        <p:nvPicPr>
          <p:cNvPr id="179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818969"/>
            <a:ext cx="4018161" cy="1648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Zwaartekracht geeft een versnelling van 10 m/sec2"/>
          <p:cNvSpPr txBox="1"/>
          <p:nvPr>
            <p:ph type="body" sz="quarter" idx="1"/>
          </p:nvPr>
        </p:nvSpPr>
        <p:spPr>
          <a:xfrm>
            <a:off x="2381249" y="8952838"/>
            <a:ext cx="19621502" cy="585523"/>
          </a:xfrm>
          <a:prstGeom prst="rect">
            <a:avLst/>
          </a:prstGeom>
        </p:spPr>
        <p:txBody>
          <a:bodyPr/>
          <a:lstStyle/>
          <a:p>
            <a:pPr defTabSz="817244">
              <a:defRPr sz="3168"/>
            </a:pPr>
            <a:r>
              <a:t>Zwaartekracht geeft een versnelling van 10 m/sec</a:t>
            </a:r>
            <a:r>
              <a:rPr baseline="31998"/>
              <a:t>2</a:t>
            </a:r>
          </a:p>
        </p:txBody>
      </p:sp>
      <p:sp>
        <p:nvSpPr>
          <p:cNvPr id="182" name="Als een voorwerp van 10 meter hoogte naar beneden valt dan wordt de grond geraakt met precies 50 km/uur.…"/>
          <p:cNvSpPr txBox="1"/>
          <p:nvPr>
            <p:ph type="body" idx="21"/>
          </p:nvPr>
        </p:nvSpPr>
        <p:spPr>
          <a:xfrm>
            <a:off x="4196689" y="4534222"/>
            <a:ext cx="16003321" cy="4020919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Als een voorwerp van 10 meter hoogte naar beneden valt dan wordt de grond geraakt met precies </a:t>
            </a:r>
            <a:r>
              <a:rPr sz="6400">
                <a:solidFill>
                  <a:srgbClr val="FF2600"/>
                </a:solidFill>
              </a:rPr>
              <a:t>50</a:t>
            </a:r>
            <a:r>
              <a:t> km/uur. </a:t>
            </a:r>
          </a:p>
          <a:p>
            <a: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marL="0" indent="0" algn="ctr">
              <a:spcBef>
                <a:spcPts val="0"/>
              </a:spcBef>
              <a:buSzTx/>
              <a:buNone/>
              <a:defRPr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een dodelijke snelheid</a:t>
            </a:r>
          </a:p>
        </p:txBody>
      </p:sp>
      <p:pic>
        <p:nvPicPr>
          <p:cNvPr id="183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Wijzig tekst: klik 2x"/>
          <p:cNvSpPr txBox="1"/>
          <p:nvPr>
            <p:ph type="body" idx="1"/>
          </p:nvPr>
        </p:nvSpPr>
        <p:spPr>
          <a:xfrm>
            <a:off x="1689100" y="3820627"/>
            <a:ext cx="21005800" cy="8556553"/>
          </a:xfrm>
          <a:prstGeom prst="rect">
            <a:avLst/>
          </a:prstGeom>
        </p:spPr>
        <p:txBody>
          <a:bodyPr/>
          <a:lstStyle/>
          <a:p>
            <a:pPr>
              <a:defRPr b="1" sz="5100"/>
            </a:pPr>
            <a:r>
              <a:t>Betaald parkeren:  de stad voor de auto of is de stad voor de mensen(kinderen) ?</a:t>
            </a:r>
          </a:p>
          <a:p>
            <a:pPr>
              <a:defRPr b="1" sz="5100"/>
            </a:pPr>
            <a:r>
              <a:t>Gevaren van op de stoep parkeren.</a:t>
            </a:r>
          </a:p>
          <a:p>
            <a:pPr>
              <a:defRPr b="1" sz="5100"/>
            </a:pPr>
            <a:r>
              <a:t>Gevaren van elektrische (bak)fiets en fatbike. </a:t>
            </a:r>
          </a:p>
          <a:p>
            <a:pPr>
              <a:defRPr b="1" sz="5100"/>
            </a:pPr>
            <a:r>
              <a:t>Gevaren van elektrische SUV:  snelheid, massa, geen oogcontact.</a:t>
            </a:r>
          </a:p>
        </p:txBody>
      </p:sp>
      <p:sp>
        <p:nvSpPr>
          <p:cNvPr id="188" name="2024"/>
          <p:cNvSpPr txBox="1"/>
          <p:nvPr/>
        </p:nvSpPr>
        <p:spPr>
          <a:xfrm>
            <a:off x="6838975" y="1068206"/>
            <a:ext cx="13562685" cy="228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>
              <a:defRPr sz="11200"/>
            </a:pPr>
            <a:r>
              <a:rPr sz="8000"/>
              <a:t>zorgelijk in  2024</a:t>
            </a:r>
          </a:p>
        </p:txBody>
      </p:sp>
      <p:pic>
        <p:nvPicPr>
          <p:cNvPr id="189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Wijzig tekst: klik 2x"/>
          <p:cNvSpPr txBox="1"/>
          <p:nvPr>
            <p:ph type="body" idx="1"/>
          </p:nvPr>
        </p:nvSpPr>
        <p:spPr>
          <a:xfrm>
            <a:off x="1689100" y="3162300"/>
            <a:ext cx="21005800" cy="9296400"/>
          </a:xfrm>
          <a:prstGeom prst="rect">
            <a:avLst/>
          </a:prstGeom>
        </p:spPr>
        <p:txBody>
          <a:bodyPr/>
          <a:lstStyle/>
          <a:p>
            <a:pPr lvl="2">
              <a:defRPr sz="6200">
                <a:solidFill>
                  <a:srgbClr val="00F900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„Safety is a shared responsibility”</a:t>
            </a:r>
          </a:p>
          <a:p>
            <a:pPr lvl="2">
              <a:defRPr sz="6200"/>
            </a:pPr>
          </a:p>
          <a:p>
            <a:pPr lvl="2">
              <a:defRPr sz="6200"/>
            </a:pPr>
            <a:r>
              <a:t>Bedankt voor uw aandacht </a:t>
            </a:r>
          </a:p>
        </p:txBody>
      </p:sp>
      <p:pic>
        <p:nvPicPr>
          <p:cNvPr id="192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2024"/>
          <p:cNvSpPr txBox="1"/>
          <p:nvPr/>
        </p:nvSpPr>
        <p:spPr>
          <a:xfrm>
            <a:off x="7163841" y="10682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nze heldendaden in 2023"/>
          <p:cNvSpPr txBox="1"/>
          <p:nvPr>
            <p:ph type="title"/>
          </p:nvPr>
        </p:nvSpPr>
        <p:spPr>
          <a:xfrm>
            <a:off x="6799220" y="402992"/>
            <a:ext cx="15800894" cy="2286002"/>
          </a:xfrm>
          <a:prstGeom prst="rect">
            <a:avLst/>
          </a:prstGeom>
        </p:spPr>
        <p:txBody>
          <a:bodyPr/>
          <a:lstStyle/>
          <a:p>
            <a:pPr>
              <a:defRPr sz="7600">
                <a:solidFill>
                  <a:srgbClr val="942192"/>
                </a:solidFill>
              </a:defRPr>
            </a:pPr>
            <a:r>
              <a:t> </a:t>
            </a:r>
            <a:r>
              <a:rPr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Onze heldendaden in  </a:t>
            </a:r>
            <a:r>
              <a:rPr sz="9600"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2023</a:t>
            </a:r>
            <a:r>
              <a:rPr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</a:p>
        </p:txBody>
      </p:sp>
      <p:sp>
        <p:nvSpPr>
          <p:cNvPr id="124" name="Wijzig tekst: klik 2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20230903_102942351.jpg" descr="IMG_20230903_1029423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0541" y="3301051"/>
            <a:ext cx="12559074" cy="8891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3232.JPG" descr="IMG_323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7410" y="7246959"/>
            <a:ext cx="7292847" cy="486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nze heldendaden in 2023"/>
          <p:cNvSpPr txBox="1"/>
          <p:nvPr>
            <p:ph type="title"/>
          </p:nvPr>
        </p:nvSpPr>
        <p:spPr>
          <a:xfrm>
            <a:off x="6803369" y="284509"/>
            <a:ext cx="15393898" cy="2286001"/>
          </a:xfrm>
          <a:prstGeom prst="rect">
            <a:avLst/>
          </a:prstGeom>
        </p:spPr>
        <p:txBody>
          <a:bodyPr/>
          <a:lstStyle/>
          <a:p>
            <a:pPr>
              <a:defRPr sz="7600">
                <a:solidFill>
                  <a:srgbClr val="942192"/>
                </a:solidFill>
              </a:defRPr>
            </a:pPr>
            <a:r>
              <a:t> </a:t>
            </a:r>
            <a:r>
              <a:rPr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Onze heldendaden in  </a:t>
            </a:r>
            <a:r>
              <a:rPr sz="9600"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2023</a:t>
            </a:r>
            <a:r>
              <a:rPr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</a:p>
        </p:txBody>
      </p:sp>
      <p:pic>
        <p:nvPicPr>
          <p:cNvPr id="130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57" y="1335592"/>
            <a:ext cx="4018162" cy="164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HOTO-2023-09-18-11-57-33.jpg" descr="PHOTO-2023-09-18-11-57-33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6113"/>
          <a:stretch>
            <a:fillRect/>
          </a:stretch>
        </p:blipFill>
        <p:spPr>
          <a:xfrm>
            <a:off x="1281192" y="5966042"/>
            <a:ext cx="9764294" cy="541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4062.JPG" descr="IMG_406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54454" y="2787405"/>
            <a:ext cx="11119063" cy="9919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gionale Doorfietsroutes (1)"/>
          <p:cNvSpPr txBox="1"/>
          <p:nvPr>
            <p:ph type="title"/>
          </p:nvPr>
        </p:nvSpPr>
        <p:spPr>
          <a:xfrm>
            <a:off x="3781757" y="1398257"/>
            <a:ext cx="18889448" cy="3379137"/>
          </a:xfrm>
          <a:prstGeom prst="rect">
            <a:avLst/>
          </a:prstGeom>
        </p:spPr>
        <p:txBody>
          <a:bodyPr/>
          <a:lstStyle/>
          <a:p>
            <a:pPr defTabSz="817244">
              <a:defRPr sz="9504"/>
            </a:pPr>
          </a:p>
          <a:p>
            <a:pPr defTabSz="817244">
              <a:defRPr sz="10989"/>
            </a:pPr>
            <a:r>
              <a:t>Regionale Doorfietsroutes (1)</a:t>
            </a:r>
          </a:p>
        </p:txBody>
      </p:sp>
      <p:sp>
        <p:nvSpPr>
          <p:cNvPr id="135" name="twee noord-zuid routes die aan de landelijke eisen voldoen op alle landelijke eisen. Ook een oost-west route.…"/>
          <p:cNvSpPr txBox="1"/>
          <p:nvPr>
            <p:ph type="body" idx="1"/>
          </p:nvPr>
        </p:nvSpPr>
        <p:spPr>
          <a:xfrm>
            <a:off x="1689099" y="4932727"/>
            <a:ext cx="21005802" cy="7729144"/>
          </a:xfrm>
          <a:prstGeom prst="rect">
            <a:avLst/>
          </a:prstGeom>
        </p:spPr>
        <p:txBody>
          <a:bodyPr/>
          <a:lstStyle/>
          <a:p>
            <a:pPr>
              <a:defRPr b="1" sz="5800"/>
            </a:pPr>
            <a:r>
              <a:t>twee noord-zuid routes die voldoen aan alle landelijke eisen. Ook een oost-west route.</a:t>
            </a:r>
          </a:p>
          <a:p>
            <a:pPr>
              <a:defRPr b="1" sz="5800"/>
            </a:pPr>
            <a:r>
              <a:t>gestandaardiseerde breedte, verharding en verlichting; geen niveauverschil tussen fietsstrook, vrije strook en trottoir.</a:t>
            </a:r>
          </a:p>
          <a:p>
            <a:pPr>
              <a:defRPr b="1" sz="5800"/>
            </a:pPr>
            <a:r>
              <a:t>blijvend vrijgemaakt van rommel, takken en sneeuw.</a:t>
            </a:r>
          </a:p>
        </p:txBody>
      </p:sp>
      <p:pic>
        <p:nvPicPr>
          <p:cNvPr id="136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speerpunt 1  van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Wijzig tekst: klik 2x"/>
          <p:cNvSpPr txBox="1"/>
          <p:nvPr>
            <p:ph type="body" idx="1"/>
          </p:nvPr>
        </p:nvSpPr>
        <p:spPr>
          <a:xfrm>
            <a:off x="1689100" y="3573971"/>
            <a:ext cx="21005800" cy="9296401"/>
          </a:xfrm>
          <a:prstGeom prst="rect">
            <a:avLst/>
          </a:prstGeom>
        </p:spPr>
        <p:txBody>
          <a:bodyPr/>
          <a:lstStyle/>
          <a:p>
            <a:pPr marL="254000" indent="-254000" defTabSz="330200">
              <a:spcBef>
                <a:spcPts val="2300"/>
              </a:spcBef>
              <a:defRPr sz="1920"/>
            </a:pPr>
          </a:p>
        </p:txBody>
      </p:sp>
      <p:pic>
        <p:nvPicPr>
          <p:cNvPr id="140" name="IMG_3231.JPG" descr="IMG_32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3573971"/>
            <a:ext cx="13792010" cy="919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2024"/>
          <p:cNvSpPr txBox="1"/>
          <p:nvPr/>
        </p:nvSpPr>
        <p:spPr>
          <a:xfrm>
            <a:off x="7163841" y="10682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3244.JPG" descr="IMG_32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7546" y="3409969"/>
            <a:ext cx="21948908" cy="8074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2024"/>
          <p:cNvSpPr txBox="1"/>
          <p:nvPr/>
        </p:nvSpPr>
        <p:spPr>
          <a:xfrm>
            <a:off x="7163841" y="10682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  <p:sp>
        <p:nvSpPr>
          <p:cNvPr id="147" name="Heel veel forensen naar fabriek, kantoor en winkel plus scholieren !"/>
          <p:cNvSpPr txBox="1"/>
          <p:nvPr/>
        </p:nvSpPr>
        <p:spPr>
          <a:xfrm>
            <a:off x="1223884" y="11801084"/>
            <a:ext cx="21936231" cy="87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5000" indent="-635000" algn="l">
              <a:spcBef>
                <a:spcPts val="5900"/>
              </a:spcBef>
              <a:buSzPct val="125000"/>
              <a:buChar char="•"/>
              <a:defRPr b="1" sz="51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Heel veel forensen naar fabriek, kantoor en winkel plus scholieren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èt knelpunt:  het Pontplein in IJmuiden…"/>
          <p:cNvSpPr txBox="1"/>
          <p:nvPr>
            <p:ph type="subTitle" sz="half" idx="1"/>
          </p:nvPr>
        </p:nvSpPr>
        <p:spPr>
          <a:xfrm>
            <a:off x="2536845" y="5497737"/>
            <a:ext cx="19310310" cy="6128716"/>
          </a:xfrm>
          <a:prstGeom prst="rect">
            <a:avLst/>
          </a:prstGeom>
        </p:spPr>
        <p:txBody>
          <a:bodyPr/>
          <a:lstStyle/>
          <a:p>
            <a:pPr algn="l" defTabSz="553084">
              <a:defRPr sz="6800">
                <a:solidFill>
                  <a:srgbClr val="EE230C"/>
                </a:solidFill>
              </a:defRPr>
            </a:pPr>
            <a:r>
              <a:t>Hèt knelpunt</a:t>
            </a:r>
            <a:r>
              <a:rPr>
                <a:solidFill>
                  <a:srgbClr val="000000"/>
                </a:solidFill>
              </a:rPr>
              <a:t>:  </a:t>
            </a:r>
            <a:r>
              <a:rPr b="1">
                <a:solidFill>
                  <a:srgbClr val="0433FF"/>
                </a:solidFill>
              </a:rPr>
              <a:t>het Pontplein in IJmuiden</a:t>
            </a:r>
          </a:p>
          <a:p>
            <a:pPr algn="l" defTabSz="553084">
              <a:defRPr sz="6000"/>
            </a:pPr>
          </a:p>
          <a:p>
            <a:pPr algn="l" defTabSz="553084">
              <a:defRPr b="1" sz="6000"/>
            </a:pPr>
            <a:r>
              <a:t>* wachttijd tussen twee afvaarten 20 minuten.</a:t>
            </a:r>
          </a:p>
          <a:p>
            <a:pPr algn="l" defTabSz="553084">
              <a:defRPr b="1" sz="6000"/>
            </a:pPr>
          </a:p>
          <a:p>
            <a:pPr algn="l" defTabSz="553084">
              <a:defRPr b="1" sz="6000"/>
            </a:pPr>
            <a:r>
              <a:t>* beschutting ontbreekt aan noord- en zuidkant, dus</a:t>
            </a:r>
          </a:p>
          <a:p>
            <a:pPr lvl="4" algn="l" defTabSz="553084">
              <a:defRPr b="1" sz="6000"/>
            </a:pPr>
            <a:r>
              <a:t>   een schuilplaats tegen wind en regen is nodig.</a:t>
            </a:r>
          </a:p>
        </p:txBody>
      </p:sp>
      <p:sp>
        <p:nvSpPr>
          <p:cNvPr id="150" name="Regionale Doorfietsroute (2)"/>
          <p:cNvSpPr txBox="1"/>
          <p:nvPr>
            <p:ph type="ctrTitle"/>
          </p:nvPr>
        </p:nvSpPr>
        <p:spPr>
          <a:xfrm>
            <a:off x="3490874" y="1066465"/>
            <a:ext cx="19115126" cy="3727134"/>
          </a:xfrm>
          <a:prstGeom prst="rect">
            <a:avLst/>
          </a:prstGeom>
        </p:spPr>
        <p:txBody>
          <a:bodyPr/>
          <a:lstStyle/>
          <a:p>
            <a:pPr/>
            <a:r>
              <a:t>Regionale Doorfietsroute (2)</a:t>
            </a:r>
          </a:p>
        </p:txBody>
      </p:sp>
      <p:pic>
        <p:nvPicPr>
          <p:cNvPr id="151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29" y="13998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speerpunt 1  van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ijzig tekst: klik 2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Image-1.png" descr="Imag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3149600"/>
            <a:ext cx="6392830" cy="846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329" y="1399869"/>
            <a:ext cx="4018161" cy="1648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0 is teveel !.jpeg" descr="50 is teveel !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20904" y="4283798"/>
            <a:ext cx="7471951" cy="7453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3826.JPG" descr="IMG_382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50348" y="3152316"/>
            <a:ext cx="3030763" cy="857343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speerpunt 2  van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ijzig tekst: klik 2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3149600"/>
            <a:ext cx="14193430" cy="895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e Fietsersbond heeft een nieuw logo - VrijwilligersNet" descr="De Fietsersbond heeft een nieuw logo - VrijwilligersN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329" y="1387169"/>
            <a:ext cx="4018161" cy="16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2024"/>
          <p:cNvSpPr txBox="1"/>
          <p:nvPr/>
        </p:nvSpPr>
        <p:spPr>
          <a:xfrm>
            <a:off x="7163841" y="1080906"/>
            <a:ext cx="151993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