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8" r:id="rId2"/>
    <p:sldId id="259" r:id="rId3"/>
    <p:sldId id="260" r:id="rId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126" y="10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PlaceHolder 1"/>
          <p:cNvSpPr>
            <a:spLocks noGrp="1" noRot="1" noChangeAspect="1"/>
          </p:cNvSpPr>
          <p:nvPr>
            <p:ph type="sldImg"/>
          </p:nvPr>
        </p:nvSpPr>
        <p:spPr>
          <a:xfrm>
            <a:off x="216000" y="812520"/>
            <a:ext cx="7127280" cy="4008960"/>
          </a:xfrm>
          <a:prstGeom prst="rect">
            <a:avLst/>
          </a:prstGeom>
        </p:spPr>
        <p:txBody>
          <a:bodyPr lIns="0" tIns="0" rIns="0" bIns="0" anchor="ctr"/>
          <a:lstStyle/>
          <a:p>
            <a:r>
              <a:rPr lang="nl-NL" sz="1800" b="0" strike="noStrike" spc="-1">
                <a:solidFill>
                  <a:srgbClr val="000000"/>
                </a:solidFill>
                <a:latin typeface="Arial"/>
              </a:rPr>
              <a:t>Klik om de dia te verplaatsen</a:t>
            </a:r>
          </a:p>
        </p:txBody>
      </p:sp>
      <p:sp>
        <p:nvSpPr>
          <p:cNvPr id="39" name="PlaceHolder 2"/>
          <p:cNvSpPr>
            <a:spLocks noGrp="1"/>
          </p:cNvSpPr>
          <p:nvPr>
            <p:ph type="body"/>
          </p:nvPr>
        </p:nvSpPr>
        <p:spPr>
          <a:xfrm>
            <a:off x="756000" y="5078520"/>
            <a:ext cx="6047640" cy="4811040"/>
          </a:xfrm>
          <a:prstGeom prst="rect">
            <a:avLst/>
          </a:prstGeom>
        </p:spPr>
        <p:txBody>
          <a:bodyPr lIns="0" tIns="0" rIns="0" bIns="0"/>
          <a:lstStyle/>
          <a:p>
            <a:r>
              <a:rPr lang="nl-NL" sz="2000" b="0" strike="noStrike" spc="-1">
                <a:latin typeface="Arial"/>
              </a:rPr>
              <a:t>Klik om het formaat van de notities te bewerken</a:t>
            </a:r>
          </a:p>
        </p:txBody>
      </p:sp>
      <p:sp>
        <p:nvSpPr>
          <p:cNvPr id="40" name="PlaceHolder 3"/>
          <p:cNvSpPr>
            <a:spLocks noGrp="1"/>
          </p:cNvSpPr>
          <p:nvPr>
            <p:ph type="hdr"/>
          </p:nvPr>
        </p:nvSpPr>
        <p:spPr>
          <a:xfrm>
            <a:off x="0" y="0"/>
            <a:ext cx="3280680" cy="534240"/>
          </a:xfrm>
          <a:prstGeom prst="rect">
            <a:avLst/>
          </a:prstGeom>
        </p:spPr>
        <p:txBody>
          <a:bodyPr lIns="0" tIns="0" rIns="0" bIns="0"/>
          <a:lstStyle/>
          <a:p>
            <a:r>
              <a:rPr lang="nl-NL" sz="1400" b="0" strike="noStrike" spc="-1">
                <a:latin typeface="Times New Roman"/>
              </a:rPr>
              <a:t>&lt;koptekst&gt;</a:t>
            </a:r>
          </a:p>
        </p:txBody>
      </p:sp>
      <p:sp>
        <p:nvSpPr>
          <p:cNvPr id="41" name="PlaceHolder 4"/>
          <p:cNvSpPr>
            <a:spLocks noGrp="1"/>
          </p:cNvSpPr>
          <p:nvPr>
            <p:ph type="dt"/>
          </p:nvPr>
        </p:nvSpPr>
        <p:spPr>
          <a:xfrm>
            <a:off x="4278960" y="0"/>
            <a:ext cx="3280680" cy="534240"/>
          </a:xfrm>
          <a:prstGeom prst="rect">
            <a:avLst/>
          </a:prstGeom>
        </p:spPr>
        <p:txBody>
          <a:bodyPr lIns="0" tIns="0" rIns="0" bIns="0"/>
          <a:lstStyle/>
          <a:p>
            <a:pPr algn="r"/>
            <a:r>
              <a:rPr lang="nl-NL" sz="1400" b="0" strike="noStrike" spc="-1">
                <a:latin typeface="Times New Roman"/>
              </a:rPr>
              <a:t>&lt;datum/tijd&gt;</a:t>
            </a:r>
          </a:p>
        </p:txBody>
      </p:sp>
      <p:sp>
        <p:nvSpPr>
          <p:cNvPr id="42" name="PlaceHolder 5"/>
          <p:cNvSpPr>
            <a:spLocks noGrp="1"/>
          </p:cNvSpPr>
          <p:nvPr>
            <p:ph type="ftr"/>
          </p:nvPr>
        </p:nvSpPr>
        <p:spPr>
          <a:xfrm>
            <a:off x="0" y="10157400"/>
            <a:ext cx="3280680" cy="534240"/>
          </a:xfrm>
          <a:prstGeom prst="rect">
            <a:avLst/>
          </a:prstGeom>
        </p:spPr>
        <p:txBody>
          <a:bodyPr lIns="0" tIns="0" rIns="0" bIns="0" anchor="b"/>
          <a:lstStyle/>
          <a:p>
            <a:r>
              <a:rPr lang="nl-NL" sz="1400" b="0" strike="noStrike" spc="-1">
                <a:latin typeface="Times New Roman"/>
              </a:rPr>
              <a:t>&lt;voettekst&gt;</a:t>
            </a:r>
          </a:p>
        </p:txBody>
      </p:sp>
      <p:sp>
        <p:nvSpPr>
          <p:cNvPr id="43" name="PlaceHolder 6"/>
          <p:cNvSpPr>
            <a:spLocks noGrp="1"/>
          </p:cNvSpPr>
          <p:nvPr>
            <p:ph type="sldNum"/>
          </p:nvPr>
        </p:nvSpPr>
        <p:spPr>
          <a:xfrm>
            <a:off x="4278960" y="10157400"/>
            <a:ext cx="3280680" cy="534240"/>
          </a:xfrm>
          <a:prstGeom prst="rect">
            <a:avLst/>
          </a:prstGeom>
        </p:spPr>
        <p:txBody>
          <a:bodyPr lIns="0" tIns="0" rIns="0" bIns="0" anchor="b"/>
          <a:lstStyle/>
          <a:p>
            <a:pPr algn="r"/>
            <a:fld id="{842AF2AF-10D6-455E-A53E-404C5002E912}" type="slidenum">
              <a:rPr lang="nl-NL" sz="1400" b="0" strike="noStrike" spc="-1">
                <a:latin typeface="Times New Roman"/>
              </a:rPr>
              <a:t>‹nr.›</a:t>
            </a:fld>
            <a:endParaRPr lang="nl-NL"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7E1EC-8BF1-B486-D202-EC23A4FAD50C}"/>
            </a:ext>
          </a:extLst>
        </p:cNvPr>
        <p:cNvGrpSpPr/>
        <p:nvPr/>
      </p:nvGrpSpPr>
      <p:grpSpPr>
        <a:xfrm>
          <a:off x="0" y="0"/>
          <a:ext cx="0" cy="0"/>
          <a:chOff x="0" y="0"/>
          <a:chExt cx="0" cy="0"/>
        </a:xfrm>
      </p:grpSpPr>
      <p:sp>
        <p:nvSpPr>
          <p:cNvPr id="97" name="PlaceHolder 1">
            <a:extLst>
              <a:ext uri="{FF2B5EF4-FFF2-40B4-BE49-F238E27FC236}">
                <a16:creationId xmlns:a16="http://schemas.microsoft.com/office/drawing/2014/main" id="{BCB60E9B-1E23-3D13-5609-C846C8ABD1EF}"/>
              </a:ext>
            </a:extLst>
          </p:cNvPr>
          <p:cNvSpPr>
            <a:spLocks noGrp="1" noRot="1" noChangeAspect="1"/>
          </p:cNvSpPr>
          <p:nvPr>
            <p:ph type="sldImg"/>
          </p:nvPr>
        </p:nvSpPr>
        <p:spPr>
          <a:xfrm>
            <a:off x="381000" y="685800"/>
            <a:ext cx="6094413" cy="3427413"/>
          </a:xfrm>
          <a:prstGeom prst="rect">
            <a:avLst/>
          </a:prstGeom>
        </p:spPr>
      </p:sp>
      <p:sp>
        <p:nvSpPr>
          <p:cNvPr id="98" name="PlaceHolder 2">
            <a:extLst>
              <a:ext uri="{FF2B5EF4-FFF2-40B4-BE49-F238E27FC236}">
                <a16:creationId xmlns:a16="http://schemas.microsoft.com/office/drawing/2014/main" id="{2054B6C2-804B-EEC1-00BA-1C7B2F260333}"/>
              </a:ext>
            </a:extLst>
          </p:cNvPr>
          <p:cNvSpPr>
            <a:spLocks noGrp="1"/>
          </p:cNvSpPr>
          <p:nvPr>
            <p:ph type="body"/>
          </p:nvPr>
        </p:nvSpPr>
        <p:spPr>
          <a:xfrm>
            <a:off x="685800" y="4343400"/>
            <a:ext cx="5484240" cy="4112640"/>
          </a:xfrm>
          <a:prstGeom prst="rect">
            <a:avLst/>
          </a:prstGeom>
        </p:spPr>
        <p:txBody>
          <a:bodyPr lIns="0" tIns="0" rIns="0" bIns="0"/>
          <a:lstStyle/>
          <a:p>
            <a:endParaRPr lang="nl-NL" sz="2000" b="0" strike="noStrike" spc="-1">
              <a:latin typeface="Arial"/>
            </a:endParaRPr>
          </a:p>
        </p:txBody>
      </p:sp>
      <p:sp>
        <p:nvSpPr>
          <p:cNvPr id="99" name="CustomShape 3">
            <a:extLst>
              <a:ext uri="{FF2B5EF4-FFF2-40B4-BE49-F238E27FC236}">
                <a16:creationId xmlns:a16="http://schemas.microsoft.com/office/drawing/2014/main" id="{DFC0E0B8-E91F-564F-5046-C22C9BD3FB97}"/>
              </a:ext>
            </a:extLst>
          </p:cNvPr>
          <p:cNvSpPr/>
          <p:nvPr/>
        </p:nvSpPr>
        <p:spPr>
          <a:xfrm>
            <a:off x="3884760" y="8685360"/>
            <a:ext cx="2969640" cy="45504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531364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endParaRPr lang="nl-NL" sz="1800" b="0" strike="noStrike" spc="-1">
              <a:solidFill>
                <a:srgbClr val="000000"/>
              </a:solidFill>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nl-NL" sz="1800" b="0" strike="noStrike" spc="-1">
              <a:solidFill>
                <a:srgbClr val="000000"/>
              </a:solidFill>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nl-NL" sz="1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endParaRPr lang="nl-NL" sz="1800" b="0" strike="noStrike" spc="-1">
              <a:solidFill>
                <a:srgbClr val="000000"/>
              </a:solidFill>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nl-NL" sz="1800" b="0" strike="noStrike" spc="-1">
              <a:solidFill>
                <a:srgbClr val="000000"/>
              </a:solidFill>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nl-NL" sz="1800" b="0" strike="noStrike" spc="-1">
              <a:solidFill>
                <a:srgbClr val="000000"/>
              </a:solidFill>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nl-NL" sz="1800" b="0" strike="noStrike" spc="-1">
              <a:solidFill>
                <a:srgbClr val="000000"/>
              </a:solidFill>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nl-NL" sz="1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endParaRPr lang="nl-NL" sz="1800" b="0" strike="noStrike" spc="-1">
              <a:solidFill>
                <a:srgbClr val="000000"/>
              </a:solidFill>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nl-NL" sz="1800" b="0" strike="noStrike" spc="-1">
              <a:solidFill>
                <a:srgbClr val="000000"/>
              </a:solidFill>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nl-NL" sz="1800" b="0" strike="noStrike" spc="-1">
              <a:solidFill>
                <a:srgbClr val="000000"/>
              </a:solidFill>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nl-NL" sz="1800" b="0" strike="noStrike" spc="-1">
              <a:solidFill>
                <a:srgbClr val="000000"/>
              </a:solidFill>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nl-NL" sz="1800" b="0" strike="noStrike" spc="-1">
              <a:solidFill>
                <a:srgbClr val="000000"/>
              </a:solidFill>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nl-NL" sz="1800" b="0" strike="noStrike" spc="-1">
              <a:solidFill>
                <a:srgbClr val="000000"/>
              </a:solidFill>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nl-NL" sz="1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endParaRPr lang="nl-NL" sz="1800" b="0" strike="noStrike" spc="-1">
              <a:solidFill>
                <a:srgbClr val="000000"/>
              </a:solidFill>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nl-NL"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endParaRPr lang="nl-NL" sz="1800" b="0" strike="noStrike" spc="-1">
              <a:solidFill>
                <a:srgbClr val="000000"/>
              </a:solidFill>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nl-NL" sz="1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endParaRPr lang="nl-NL" sz="1800" b="0" strike="noStrike" spc="-1">
              <a:solidFill>
                <a:srgbClr val="000000"/>
              </a:solidFill>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nl-NL" sz="1800" b="0" strike="noStrike" spc="-1">
              <a:solidFill>
                <a:srgbClr val="000000"/>
              </a:solidFill>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nl-NL" sz="18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endParaRPr lang="nl-NL"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nl-NL"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endParaRPr lang="nl-NL" sz="1800" b="0" strike="noStrike" spc="-1">
              <a:solidFill>
                <a:srgbClr val="000000"/>
              </a:solidFill>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nl-NL" sz="1800" b="0" strike="noStrike" spc="-1">
              <a:solidFill>
                <a:srgbClr val="000000"/>
              </a:solidFill>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nl-NL" sz="1800" b="0" strike="noStrike" spc="-1">
              <a:solidFill>
                <a:srgbClr val="000000"/>
              </a:solidFill>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nl-NL" sz="1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endParaRPr lang="nl-NL" sz="1800" b="0" strike="noStrike" spc="-1">
              <a:solidFill>
                <a:srgbClr val="000000"/>
              </a:solidFill>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nl-NL" sz="1800" b="0" strike="noStrike" spc="-1">
              <a:solidFill>
                <a:srgbClr val="000000"/>
              </a:solidFill>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nl-NL" sz="1800" b="0" strike="noStrike" spc="-1">
              <a:solidFill>
                <a:srgbClr val="000000"/>
              </a:solidFill>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nl-NL" sz="1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endParaRPr lang="nl-NL" sz="1800" b="0" strike="noStrike" spc="-1">
              <a:solidFill>
                <a:srgbClr val="000000"/>
              </a:solidFill>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nl-NL" sz="1800" b="0" strike="noStrike" spc="-1">
              <a:solidFill>
                <a:srgbClr val="000000"/>
              </a:solidFill>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nl-NL" sz="1800" b="0" strike="noStrike" spc="-1">
              <a:solidFill>
                <a:srgbClr val="000000"/>
              </a:solidFill>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nl-NL" sz="1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r>
              <a:rPr lang="nl-NL" sz="1800" b="0" strike="noStrike" spc="-1">
                <a:solidFill>
                  <a:srgbClr val="000000"/>
                </a:solidFill>
                <a:latin typeface="Arial"/>
              </a:rPr>
              <a:t>Klik om de opmaak van de titeltekst te bewerken</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nl-NL" sz="1800" b="0" strike="noStrike" spc="-1">
                <a:solidFill>
                  <a:srgbClr val="000000"/>
                </a:solidFill>
                <a:latin typeface="Arial"/>
              </a:rPr>
              <a:t>Klik om de opmaak van de overzichtstekst te bewerken</a:t>
            </a:r>
          </a:p>
          <a:p>
            <a:pPr marL="864000" lvl="1" indent="-324000">
              <a:spcBef>
                <a:spcPts val="1134"/>
              </a:spcBef>
              <a:buClr>
                <a:srgbClr val="000000"/>
              </a:buClr>
              <a:buSzPct val="75000"/>
              <a:buFont typeface="Symbol" charset="2"/>
              <a:buChar char=""/>
            </a:pPr>
            <a:r>
              <a:rPr lang="nl-NL" sz="1800" b="0" strike="noStrike" spc="-1">
                <a:solidFill>
                  <a:srgbClr val="000000"/>
                </a:solidFill>
                <a:latin typeface="Arial"/>
              </a:rPr>
              <a:t>Tweede overzichtsniveau</a:t>
            </a:r>
          </a:p>
          <a:p>
            <a:pPr marL="1296000" lvl="2" indent="-288000">
              <a:spcBef>
                <a:spcPts val="850"/>
              </a:spcBef>
              <a:buClr>
                <a:srgbClr val="000000"/>
              </a:buClr>
              <a:buSzPct val="45000"/>
              <a:buFont typeface="Wingdings" charset="2"/>
              <a:buChar char=""/>
            </a:pPr>
            <a:r>
              <a:rPr lang="nl-NL" sz="1800" b="0" strike="noStrike" spc="-1">
                <a:solidFill>
                  <a:srgbClr val="000000"/>
                </a:solidFill>
                <a:latin typeface="Arial"/>
              </a:rPr>
              <a:t>Derde overzichtsniveau</a:t>
            </a:r>
          </a:p>
          <a:p>
            <a:pPr marL="1728000" lvl="3" indent="-216000">
              <a:spcBef>
                <a:spcPts val="567"/>
              </a:spcBef>
              <a:buClr>
                <a:srgbClr val="000000"/>
              </a:buClr>
              <a:buSzPct val="75000"/>
              <a:buFont typeface="Symbol" charset="2"/>
              <a:buChar char=""/>
            </a:pPr>
            <a:r>
              <a:rPr lang="nl-NL" sz="1800" b="0" strike="noStrike" spc="-1">
                <a:solidFill>
                  <a:srgbClr val="000000"/>
                </a:solidFill>
                <a:latin typeface="Arial"/>
              </a:rPr>
              <a:t>Vierde overzichtsniveau</a:t>
            </a:r>
          </a:p>
          <a:p>
            <a:pPr marL="2160000" lvl="4" indent="-216000">
              <a:spcBef>
                <a:spcPts val="283"/>
              </a:spcBef>
              <a:buClr>
                <a:srgbClr val="000000"/>
              </a:buClr>
              <a:buSzPct val="45000"/>
              <a:buFont typeface="Wingdings" charset="2"/>
              <a:buChar char=""/>
            </a:pPr>
            <a:r>
              <a:rPr lang="nl-NL" sz="2000" b="0" strike="noStrike" spc="-1">
                <a:solidFill>
                  <a:srgbClr val="000000"/>
                </a:solidFill>
                <a:latin typeface="Arial"/>
              </a:rPr>
              <a:t>Vijfde overzichtsniveau</a:t>
            </a:r>
          </a:p>
          <a:p>
            <a:pPr marL="2592000" lvl="5" indent="-216000">
              <a:spcBef>
                <a:spcPts val="283"/>
              </a:spcBef>
              <a:buClr>
                <a:srgbClr val="000000"/>
              </a:buClr>
              <a:buSzPct val="45000"/>
              <a:buFont typeface="Wingdings" charset="2"/>
              <a:buChar char=""/>
            </a:pPr>
            <a:r>
              <a:rPr lang="nl-NL" sz="2000" b="0" strike="noStrike" spc="-1">
                <a:solidFill>
                  <a:srgbClr val="000000"/>
                </a:solidFill>
                <a:latin typeface="Arial"/>
              </a:rPr>
              <a:t>Zesde overzichtsniveau</a:t>
            </a:r>
          </a:p>
          <a:p>
            <a:pPr marL="3024000" lvl="6" indent="-216000">
              <a:spcBef>
                <a:spcPts val="283"/>
              </a:spcBef>
              <a:buClr>
                <a:srgbClr val="000000"/>
              </a:buClr>
              <a:buSzPct val="45000"/>
              <a:buFont typeface="Wingdings" charset="2"/>
              <a:buChar char=""/>
            </a:pPr>
            <a:r>
              <a:rPr lang="nl-NL" sz="2000" b="0" strike="noStrike" spc="-1">
                <a:solidFill>
                  <a:srgbClr val="000000"/>
                </a:solidFill>
                <a:latin typeface="Arial"/>
              </a:rPr>
              <a:t>Zevende overzichtsniveau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5EE43-8E86-40B5-3A30-A591D2C4F8B1}"/>
            </a:ext>
          </a:extLst>
        </p:cNvPr>
        <p:cNvGrpSpPr/>
        <p:nvPr/>
      </p:nvGrpSpPr>
      <p:grpSpPr>
        <a:xfrm>
          <a:off x="0" y="0"/>
          <a:ext cx="0" cy="0"/>
          <a:chOff x="0" y="0"/>
          <a:chExt cx="0" cy="0"/>
        </a:xfrm>
      </p:grpSpPr>
      <p:pic>
        <p:nvPicPr>
          <p:cNvPr id="45" name="Picture 2">
            <a:extLst>
              <a:ext uri="{FF2B5EF4-FFF2-40B4-BE49-F238E27FC236}">
                <a16:creationId xmlns:a16="http://schemas.microsoft.com/office/drawing/2014/main" id="{3B3D8936-F9A4-FC4E-20B7-8D4508C9BDE2}"/>
              </a:ext>
            </a:extLst>
          </p:cNvPr>
          <p:cNvPicPr/>
          <p:nvPr/>
        </p:nvPicPr>
        <p:blipFill>
          <a:blip r:embed="rId3"/>
          <a:stretch/>
        </p:blipFill>
        <p:spPr>
          <a:xfrm>
            <a:off x="9015120" y="290160"/>
            <a:ext cx="2576880" cy="950760"/>
          </a:xfrm>
          <a:prstGeom prst="rect">
            <a:avLst/>
          </a:prstGeom>
          <a:ln>
            <a:noFill/>
          </a:ln>
        </p:spPr>
      </p:pic>
      <p:sp>
        <p:nvSpPr>
          <p:cNvPr id="49" name="CustomShape 5">
            <a:extLst>
              <a:ext uri="{FF2B5EF4-FFF2-40B4-BE49-F238E27FC236}">
                <a16:creationId xmlns:a16="http://schemas.microsoft.com/office/drawing/2014/main" id="{6BC303E9-7714-D4AB-8A62-85D41050E29C}"/>
              </a:ext>
            </a:extLst>
          </p:cNvPr>
          <p:cNvSpPr/>
          <p:nvPr/>
        </p:nvSpPr>
        <p:spPr>
          <a:xfrm>
            <a:off x="7095391" y="4422530"/>
            <a:ext cx="4823339" cy="2227389"/>
          </a:xfrm>
          <a:prstGeom prst="rect">
            <a:avLst/>
          </a:prstGeom>
          <a:solidFill>
            <a:schemeClr val="accent3">
              <a:lumMod val="40000"/>
              <a:lumOff val="60000"/>
            </a:schemeClr>
          </a:solidFill>
          <a:ln w="6480">
            <a:solidFill>
              <a:srgbClr val="A5A5A5"/>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nl-NL" sz="1800" b="1" strike="noStrike" spc="-1" dirty="0">
                <a:solidFill>
                  <a:srgbClr val="000000"/>
                </a:solidFill>
                <a:latin typeface="Calibri"/>
                <a:ea typeface="DejaVu Sans"/>
              </a:rPr>
              <a:t>Wat?</a:t>
            </a:r>
            <a:endParaRPr lang="nl-NL" sz="1800" b="0" strike="noStrike" spc="-1" dirty="0">
              <a:latin typeface="Arial"/>
            </a:endParaRPr>
          </a:p>
          <a:p>
            <a:pPr>
              <a:lnSpc>
                <a:spcPct val="100000"/>
              </a:lnSpc>
            </a:pPr>
            <a:r>
              <a:rPr lang="nl-NL" spc="-1" dirty="0">
                <a:solidFill>
                  <a:srgbClr val="000000"/>
                </a:solidFill>
                <a:latin typeface="Calibri"/>
                <a:ea typeface="DejaVu Sans"/>
              </a:rPr>
              <a:t>Herinrichting winkelstraat Bloemendaal</a:t>
            </a:r>
          </a:p>
          <a:p>
            <a:pPr>
              <a:lnSpc>
                <a:spcPct val="100000"/>
              </a:lnSpc>
            </a:pPr>
            <a:endParaRPr lang="nl-NL" sz="1800" b="1" strike="noStrike" spc="-1" dirty="0">
              <a:solidFill>
                <a:srgbClr val="000000"/>
              </a:solidFill>
              <a:latin typeface="Calibri"/>
              <a:ea typeface="DejaVu Sans"/>
            </a:endParaRPr>
          </a:p>
          <a:p>
            <a:pPr>
              <a:lnSpc>
                <a:spcPct val="100000"/>
              </a:lnSpc>
            </a:pPr>
            <a:r>
              <a:rPr lang="nl-NL" sz="1800" b="1" strike="noStrike" spc="-1" dirty="0">
                <a:solidFill>
                  <a:srgbClr val="000000"/>
                </a:solidFill>
                <a:latin typeface="Calibri"/>
                <a:ea typeface="DejaVu Sans"/>
              </a:rPr>
              <a:t>Vraagstuk?</a:t>
            </a:r>
            <a:endParaRPr lang="nl-NL" sz="1800" b="0" strike="noStrike" spc="-1" dirty="0">
              <a:latin typeface="Arial"/>
            </a:endParaRPr>
          </a:p>
          <a:p>
            <a:pPr>
              <a:lnSpc>
                <a:spcPct val="100000"/>
              </a:lnSpc>
            </a:pPr>
            <a:r>
              <a:rPr lang="nl-NL" sz="1800" b="0" strike="noStrike" spc="-1" dirty="0">
                <a:solidFill>
                  <a:srgbClr val="000000"/>
                </a:solidFill>
                <a:latin typeface="Calibri"/>
              </a:rPr>
              <a:t>Fietsersbond werkgroep uit Bloemendaal heeft al voor het voorlopig ontwerp actief geparticipeerd in de plannen. Het wordt mooi!</a:t>
            </a:r>
            <a:endParaRPr lang="nl-NL" sz="1800" b="0" strike="noStrike" spc="-1" dirty="0">
              <a:latin typeface="Arial"/>
            </a:endParaRPr>
          </a:p>
        </p:txBody>
      </p:sp>
      <p:sp>
        <p:nvSpPr>
          <p:cNvPr id="2" name="CustomShape 5">
            <a:extLst>
              <a:ext uri="{FF2B5EF4-FFF2-40B4-BE49-F238E27FC236}">
                <a16:creationId xmlns:a16="http://schemas.microsoft.com/office/drawing/2014/main" id="{041D7C1E-C5D5-0775-EBF3-CFF130339083}"/>
              </a:ext>
            </a:extLst>
          </p:cNvPr>
          <p:cNvSpPr/>
          <p:nvPr/>
        </p:nvSpPr>
        <p:spPr>
          <a:xfrm>
            <a:off x="5217569" y="1787897"/>
            <a:ext cx="6701162" cy="2514951"/>
          </a:xfrm>
          <a:prstGeom prst="rect">
            <a:avLst/>
          </a:prstGeom>
          <a:gradFill rotWithShape="0">
            <a:gsLst>
              <a:gs pos="0">
                <a:srgbClr val="D1D1D1"/>
              </a:gs>
              <a:gs pos="100000">
                <a:srgbClr val="C7C7C7"/>
              </a:gs>
            </a:gsLst>
            <a:lin ang="5400000"/>
          </a:gradFill>
          <a:ln w="6480">
            <a:solidFill>
              <a:srgbClr val="A5A5A5"/>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nl-NL" sz="1800" b="1" strike="noStrike" spc="-1" dirty="0">
                <a:solidFill>
                  <a:srgbClr val="000000"/>
                </a:solidFill>
                <a:latin typeface="Calibri"/>
                <a:ea typeface="DejaVu Sans"/>
              </a:rPr>
              <a:t>Wat?</a:t>
            </a:r>
            <a:endParaRPr lang="nl-NL" sz="1800" b="0" strike="noStrike" spc="-1" dirty="0">
              <a:latin typeface="Arial"/>
            </a:endParaRPr>
          </a:p>
          <a:p>
            <a:pPr>
              <a:lnSpc>
                <a:spcPct val="100000"/>
              </a:lnSpc>
            </a:pPr>
            <a:r>
              <a:rPr lang="nl-NL" spc="-1" dirty="0">
                <a:solidFill>
                  <a:srgbClr val="000000"/>
                </a:solidFill>
                <a:latin typeface="Calibri"/>
                <a:ea typeface="DejaVu Sans"/>
              </a:rPr>
              <a:t>Bloemendaal voert 30km/u in </a:t>
            </a:r>
            <a:r>
              <a:rPr lang="nl-NL" spc="-1" dirty="0" err="1">
                <a:solidFill>
                  <a:srgbClr val="000000"/>
                </a:solidFill>
                <a:latin typeface="Calibri"/>
                <a:ea typeface="DejaVu Sans"/>
              </a:rPr>
              <a:t>in</a:t>
            </a:r>
            <a:r>
              <a:rPr lang="nl-NL" spc="-1" dirty="0">
                <a:solidFill>
                  <a:srgbClr val="000000"/>
                </a:solidFill>
                <a:latin typeface="Calibri"/>
                <a:ea typeface="DejaVu Sans"/>
              </a:rPr>
              <a:t> navolging van Amsterdam en Haarlem.</a:t>
            </a:r>
            <a:endParaRPr lang="nl-NL" sz="1800" strike="noStrike" spc="-1" dirty="0">
              <a:solidFill>
                <a:srgbClr val="000000"/>
              </a:solidFill>
              <a:latin typeface="Calibri"/>
              <a:ea typeface="DejaVu Sans"/>
            </a:endParaRPr>
          </a:p>
          <a:p>
            <a:pPr>
              <a:lnSpc>
                <a:spcPct val="100000"/>
              </a:lnSpc>
            </a:pPr>
            <a:endParaRPr lang="nl-NL" sz="1800" b="1" strike="noStrike" spc="-1" dirty="0">
              <a:solidFill>
                <a:srgbClr val="000000"/>
              </a:solidFill>
              <a:latin typeface="Calibri"/>
              <a:ea typeface="DejaVu Sans"/>
            </a:endParaRPr>
          </a:p>
          <a:p>
            <a:pPr>
              <a:lnSpc>
                <a:spcPct val="100000"/>
              </a:lnSpc>
            </a:pPr>
            <a:r>
              <a:rPr lang="nl-NL" sz="1800" b="1" strike="noStrike" spc="-1" dirty="0">
                <a:solidFill>
                  <a:srgbClr val="000000"/>
                </a:solidFill>
                <a:latin typeface="Calibri"/>
                <a:ea typeface="DejaVu Sans"/>
              </a:rPr>
              <a:t>Hoe?</a:t>
            </a:r>
            <a:endParaRPr lang="nl-NL" sz="1800" b="0" strike="noStrike" spc="-1" dirty="0">
              <a:latin typeface="Arial"/>
            </a:endParaRPr>
          </a:p>
          <a:p>
            <a:r>
              <a:rPr lang="nl-NL" spc="-1" dirty="0">
                <a:solidFill>
                  <a:srgbClr val="000000"/>
                </a:solidFill>
                <a:latin typeface="Calibri"/>
                <a:ea typeface="DejaVu Sans"/>
              </a:rPr>
              <a:t>Fietsersbond leden uit de vijf dorpen (Vogelenzang, Bennebroek, Aerdenhout, Overveen &amp; Bloemendaal) hebben de gemeente  geadviseerd op de lokale situatie. Een groot deel van die adviezen is overgenomen.</a:t>
            </a:r>
          </a:p>
          <a:p>
            <a:pPr>
              <a:lnSpc>
                <a:spcPct val="100000"/>
              </a:lnSpc>
            </a:pPr>
            <a:endParaRPr lang="nl-NL" sz="1800" b="0" strike="noStrike" spc="-1" dirty="0">
              <a:latin typeface="Arial"/>
            </a:endParaRPr>
          </a:p>
        </p:txBody>
      </p:sp>
      <p:pic>
        <p:nvPicPr>
          <p:cNvPr id="6" name="Afbeelding 5">
            <a:extLst>
              <a:ext uri="{FF2B5EF4-FFF2-40B4-BE49-F238E27FC236}">
                <a16:creationId xmlns:a16="http://schemas.microsoft.com/office/drawing/2014/main" id="{26D07D0A-73E0-FB44-7988-A1F2F9503CCF}"/>
              </a:ext>
            </a:extLst>
          </p:cNvPr>
          <p:cNvPicPr>
            <a:picLocks noChangeAspect="1"/>
          </p:cNvPicPr>
          <p:nvPr/>
        </p:nvPicPr>
        <p:blipFill>
          <a:blip r:embed="rId4"/>
          <a:stretch>
            <a:fillRect/>
          </a:stretch>
        </p:blipFill>
        <p:spPr>
          <a:xfrm>
            <a:off x="451844" y="208081"/>
            <a:ext cx="2221018" cy="1266188"/>
          </a:xfrm>
          <a:prstGeom prst="rect">
            <a:avLst/>
          </a:prstGeom>
        </p:spPr>
      </p:pic>
      <p:pic>
        <p:nvPicPr>
          <p:cNvPr id="8" name="Afbeelding 7">
            <a:extLst>
              <a:ext uri="{FF2B5EF4-FFF2-40B4-BE49-F238E27FC236}">
                <a16:creationId xmlns:a16="http://schemas.microsoft.com/office/drawing/2014/main" id="{88BBE120-373B-DA26-B6CB-BE79750FB337}"/>
              </a:ext>
            </a:extLst>
          </p:cNvPr>
          <p:cNvPicPr>
            <a:picLocks noChangeAspect="1"/>
          </p:cNvPicPr>
          <p:nvPr/>
        </p:nvPicPr>
        <p:blipFill>
          <a:blip r:embed="rId5"/>
          <a:stretch>
            <a:fillRect/>
          </a:stretch>
        </p:blipFill>
        <p:spPr>
          <a:xfrm>
            <a:off x="567543" y="1646427"/>
            <a:ext cx="2105319" cy="2514951"/>
          </a:xfrm>
          <a:prstGeom prst="rect">
            <a:avLst/>
          </a:prstGeom>
        </p:spPr>
      </p:pic>
      <p:pic>
        <p:nvPicPr>
          <p:cNvPr id="1028" name="Picture 4" descr="Productafbeelding Snelheidsbord 30 km large">
            <a:extLst>
              <a:ext uri="{FF2B5EF4-FFF2-40B4-BE49-F238E27FC236}">
                <a16:creationId xmlns:a16="http://schemas.microsoft.com/office/drawing/2014/main" id="{EACCA698-FA11-ED21-10D6-653C124421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2902" y="1832076"/>
            <a:ext cx="2086558" cy="2086558"/>
          </a:xfrm>
          <a:prstGeom prst="rect">
            <a:avLst/>
          </a:prstGeom>
          <a:noFill/>
          <a:extLst>
            <a:ext uri="{909E8E84-426E-40DD-AFC4-6F175D3DCCD1}">
              <a14:hiddenFill xmlns:a14="http://schemas.microsoft.com/office/drawing/2010/main">
                <a:solidFill>
                  <a:srgbClr val="FFFFFF"/>
                </a:solidFill>
              </a14:hiddenFill>
            </a:ext>
          </a:extLst>
        </p:spPr>
      </p:pic>
      <p:sp>
        <p:nvSpPr>
          <p:cNvPr id="9" name="Titel 1">
            <a:extLst>
              <a:ext uri="{FF2B5EF4-FFF2-40B4-BE49-F238E27FC236}">
                <a16:creationId xmlns:a16="http://schemas.microsoft.com/office/drawing/2014/main" id="{839C4C07-A872-394B-F7DB-74959785679C}"/>
              </a:ext>
            </a:extLst>
          </p:cNvPr>
          <p:cNvSpPr txBox="1">
            <a:spLocks/>
          </p:cNvSpPr>
          <p:nvPr/>
        </p:nvSpPr>
        <p:spPr>
          <a:xfrm>
            <a:off x="3717658" y="290160"/>
            <a:ext cx="4252666" cy="7604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t>Bereikt in 2025</a:t>
            </a:r>
          </a:p>
        </p:txBody>
      </p:sp>
      <p:pic>
        <p:nvPicPr>
          <p:cNvPr id="11" name="Afbeelding 10">
            <a:extLst>
              <a:ext uri="{FF2B5EF4-FFF2-40B4-BE49-F238E27FC236}">
                <a16:creationId xmlns:a16="http://schemas.microsoft.com/office/drawing/2014/main" id="{C4CEC536-5FCE-F4CD-C993-41E254BD3B02}"/>
              </a:ext>
            </a:extLst>
          </p:cNvPr>
          <p:cNvPicPr>
            <a:picLocks noChangeAspect="1"/>
          </p:cNvPicPr>
          <p:nvPr/>
        </p:nvPicPr>
        <p:blipFill>
          <a:blip r:embed="rId7"/>
          <a:stretch>
            <a:fillRect/>
          </a:stretch>
        </p:blipFill>
        <p:spPr>
          <a:xfrm>
            <a:off x="565615" y="4422530"/>
            <a:ext cx="6304085" cy="1759186"/>
          </a:xfrm>
          <a:prstGeom prst="rect">
            <a:avLst/>
          </a:prstGeom>
        </p:spPr>
      </p:pic>
    </p:spTree>
    <p:extLst>
      <p:ext uri="{BB962C8B-B14F-4D97-AF65-F5344CB8AC3E}">
        <p14:creationId xmlns:p14="http://schemas.microsoft.com/office/powerpoint/2010/main" val="200594914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A19637-2E84-E0B4-CAE0-C0BB6D449A9A}"/>
              </a:ext>
            </a:extLst>
          </p:cNvPr>
          <p:cNvSpPr>
            <a:spLocks noGrp="1"/>
          </p:cNvSpPr>
          <p:nvPr>
            <p:ph type="title"/>
          </p:nvPr>
        </p:nvSpPr>
        <p:spPr>
          <a:xfrm>
            <a:off x="3282342" y="282392"/>
            <a:ext cx="5316535" cy="1144800"/>
          </a:xfrm>
        </p:spPr>
        <p:txBody>
          <a:bodyPr/>
          <a:lstStyle/>
          <a:p>
            <a:r>
              <a:rPr lang="nl-NL" dirty="0"/>
              <a:t>Niet bereikt in 2025</a:t>
            </a:r>
          </a:p>
        </p:txBody>
      </p:sp>
      <p:pic>
        <p:nvPicPr>
          <p:cNvPr id="6" name="Picture 2">
            <a:extLst>
              <a:ext uri="{FF2B5EF4-FFF2-40B4-BE49-F238E27FC236}">
                <a16:creationId xmlns:a16="http://schemas.microsoft.com/office/drawing/2014/main" id="{3EAC8729-F0D2-B55F-B4FF-C769740E39B8}"/>
              </a:ext>
            </a:extLst>
          </p:cNvPr>
          <p:cNvPicPr/>
          <p:nvPr/>
        </p:nvPicPr>
        <p:blipFill>
          <a:blip r:embed="rId2"/>
          <a:stretch/>
        </p:blipFill>
        <p:spPr>
          <a:xfrm>
            <a:off x="9015120" y="290160"/>
            <a:ext cx="2576880" cy="950760"/>
          </a:xfrm>
          <a:prstGeom prst="rect">
            <a:avLst/>
          </a:prstGeom>
          <a:ln>
            <a:noFill/>
          </a:ln>
        </p:spPr>
      </p:pic>
      <p:pic>
        <p:nvPicPr>
          <p:cNvPr id="7" name="Afbeelding 6">
            <a:extLst>
              <a:ext uri="{FF2B5EF4-FFF2-40B4-BE49-F238E27FC236}">
                <a16:creationId xmlns:a16="http://schemas.microsoft.com/office/drawing/2014/main" id="{D894A7DE-1489-8BA7-763B-C780D82BB71D}"/>
              </a:ext>
            </a:extLst>
          </p:cNvPr>
          <p:cNvPicPr>
            <a:picLocks noChangeAspect="1"/>
          </p:cNvPicPr>
          <p:nvPr/>
        </p:nvPicPr>
        <p:blipFill>
          <a:blip r:embed="rId3"/>
          <a:stretch>
            <a:fillRect/>
          </a:stretch>
        </p:blipFill>
        <p:spPr>
          <a:xfrm>
            <a:off x="451844" y="208081"/>
            <a:ext cx="2221018" cy="1266188"/>
          </a:xfrm>
          <a:prstGeom prst="rect">
            <a:avLst/>
          </a:prstGeom>
        </p:spPr>
      </p:pic>
      <p:sp>
        <p:nvSpPr>
          <p:cNvPr id="8" name="CustomShape 3">
            <a:extLst>
              <a:ext uri="{FF2B5EF4-FFF2-40B4-BE49-F238E27FC236}">
                <a16:creationId xmlns:a16="http://schemas.microsoft.com/office/drawing/2014/main" id="{D91567F1-250D-D6FC-2907-43E95A50617A}"/>
              </a:ext>
            </a:extLst>
          </p:cNvPr>
          <p:cNvSpPr/>
          <p:nvPr/>
        </p:nvSpPr>
        <p:spPr>
          <a:xfrm>
            <a:off x="5128912" y="1349039"/>
            <a:ext cx="6988014" cy="2293920"/>
          </a:xfrm>
          <a:prstGeom prst="rect">
            <a:avLst/>
          </a:prstGeom>
          <a:gradFill rotWithShape="0">
            <a:gsLst>
              <a:gs pos="0">
                <a:srgbClr val="F7BCA4"/>
              </a:gs>
              <a:gs pos="100000">
                <a:srgbClr val="F4B196"/>
              </a:gs>
            </a:gsLst>
            <a:lin ang="5400000"/>
          </a:gradFill>
          <a:ln w="6480">
            <a:solidFill>
              <a:srgbClr val="ED7D31"/>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nl-NL" sz="1800" b="1" strike="noStrike" spc="-1" dirty="0">
                <a:solidFill>
                  <a:srgbClr val="000000"/>
                </a:solidFill>
                <a:latin typeface="Calibri"/>
                <a:ea typeface="DejaVu Sans"/>
              </a:rPr>
              <a:t>Wat?</a:t>
            </a:r>
            <a:endParaRPr lang="nl-NL" sz="1800" b="0" strike="noStrike" spc="-1" dirty="0">
              <a:latin typeface="Arial"/>
            </a:endParaRPr>
          </a:p>
          <a:p>
            <a:pPr>
              <a:lnSpc>
                <a:spcPct val="100000"/>
              </a:lnSpc>
            </a:pPr>
            <a:r>
              <a:rPr lang="nl-NL" spc="-1" dirty="0">
                <a:solidFill>
                  <a:srgbClr val="000000"/>
                </a:solidFill>
                <a:latin typeface="Calibri"/>
              </a:rPr>
              <a:t>Zandverstuivingen &amp; wateroverlast in de Kennemerduinen</a:t>
            </a:r>
            <a:endParaRPr lang="nl-NL" sz="1800" b="0" strike="noStrike" spc="-1" dirty="0">
              <a:latin typeface="Arial"/>
            </a:endParaRPr>
          </a:p>
          <a:p>
            <a:pPr>
              <a:lnSpc>
                <a:spcPct val="100000"/>
              </a:lnSpc>
            </a:pPr>
            <a:endParaRPr lang="nl-NL" sz="1800" b="1" strike="noStrike" spc="-1" dirty="0">
              <a:solidFill>
                <a:srgbClr val="000000"/>
              </a:solidFill>
              <a:latin typeface="Calibri"/>
              <a:ea typeface="DejaVu Sans"/>
            </a:endParaRPr>
          </a:p>
          <a:p>
            <a:pPr>
              <a:lnSpc>
                <a:spcPct val="100000"/>
              </a:lnSpc>
            </a:pPr>
            <a:r>
              <a:rPr lang="nl-NL" sz="1800" b="1" strike="noStrike" spc="-1" dirty="0">
                <a:solidFill>
                  <a:srgbClr val="000000"/>
                </a:solidFill>
                <a:latin typeface="Calibri"/>
                <a:ea typeface="DejaVu Sans"/>
              </a:rPr>
              <a:t>Hoe?</a:t>
            </a:r>
            <a:endParaRPr lang="nl-NL" sz="1800" b="0" strike="noStrike" spc="-1" dirty="0">
              <a:latin typeface="Arial"/>
            </a:endParaRPr>
          </a:p>
          <a:p>
            <a:pPr>
              <a:lnSpc>
                <a:spcPct val="100000"/>
              </a:lnSpc>
            </a:pPr>
            <a:r>
              <a:rPr lang="nl-NL" sz="1800" b="0" strike="noStrike" spc="-1" dirty="0">
                <a:solidFill>
                  <a:srgbClr val="000000"/>
                </a:solidFill>
                <a:latin typeface="Calibri"/>
              </a:rPr>
              <a:t>Op provincie niveau is een werkgroep. Lokaal hebben wij een redelijk moeizaam overleg met PWN. We zijn in dialoog, maar de voortgang is zeer beperkt. Alleen op de plek waar de tijdelijke fietsbruggen hebben gelegen is PWN nu bereid om structurele maatregelen te nemen.</a:t>
            </a:r>
            <a:endParaRPr lang="nl-NL" sz="1800" b="0" strike="noStrike" spc="-1" dirty="0">
              <a:latin typeface="Arial"/>
            </a:endParaRPr>
          </a:p>
        </p:txBody>
      </p:sp>
      <p:sp>
        <p:nvSpPr>
          <p:cNvPr id="9" name="CustomShape 4">
            <a:extLst>
              <a:ext uri="{FF2B5EF4-FFF2-40B4-BE49-F238E27FC236}">
                <a16:creationId xmlns:a16="http://schemas.microsoft.com/office/drawing/2014/main" id="{6BE0667B-99E2-09F5-EEC9-27B624F56D9A}"/>
              </a:ext>
            </a:extLst>
          </p:cNvPr>
          <p:cNvSpPr/>
          <p:nvPr/>
        </p:nvSpPr>
        <p:spPr>
          <a:xfrm>
            <a:off x="5128912" y="3751078"/>
            <a:ext cx="6988013" cy="2824530"/>
          </a:xfrm>
          <a:prstGeom prst="rect">
            <a:avLst/>
          </a:prstGeom>
          <a:gradFill rotWithShape="0">
            <a:gsLst>
              <a:gs pos="0">
                <a:srgbClr val="B1CBE9"/>
              </a:gs>
              <a:gs pos="100000">
                <a:srgbClr val="A2C1E4"/>
              </a:gs>
            </a:gsLst>
            <a:lin ang="5400000"/>
          </a:gradFill>
          <a:ln w="6480">
            <a:solidFill>
              <a:srgbClr val="5B9BD5"/>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nl-NL" sz="1800" b="1" strike="noStrike" spc="-1" dirty="0">
                <a:solidFill>
                  <a:srgbClr val="000000"/>
                </a:solidFill>
                <a:latin typeface="Calibri"/>
                <a:ea typeface="DejaVu Sans"/>
              </a:rPr>
              <a:t>Wat?</a:t>
            </a:r>
            <a:endParaRPr lang="nl-NL" sz="1800" b="0" strike="noStrike" spc="-1" dirty="0">
              <a:latin typeface="Arial"/>
            </a:endParaRPr>
          </a:p>
          <a:p>
            <a:pPr>
              <a:lnSpc>
                <a:spcPct val="100000"/>
              </a:lnSpc>
            </a:pPr>
            <a:r>
              <a:rPr lang="nl-NL" spc="-1" dirty="0"/>
              <a:t>Bloemendaal lijkt wel SUV gemeente</a:t>
            </a:r>
            <a:endParaRPr lang="nl-NL" sz="1800" b="0" strike="noStrike" spc="-1" dirty="0">
              <a:latin typeface="Arial"/>
            </a:endParaRPr>
          </a:p>
          <a:p>
            <a:pPr>
              <a:lnSpc>
                <a:spcPct val="100000"/>
              </a:lnSpc>
            </a:pPr>
            <a:endParaRPr lang="nl-NL" sz="1800" b="0" strike="noStrike" spc="-1" dirty="0">
              <a:latin typeface="Arial"/>
            </a:endParaRPr>
          </a:p>
          <a:p>
            <a:pPr>
              <a:lnSpc>
                <a:spcPct val="100000"/>
              </a:lnSpc>
            </a:pPr>
            <a:r>
              <a:rPr lang="nl-NL" sz="1800" b="1" strike="noStrike" spc="-1" dirty="0">
                <a:solidFill>
                  <a:srgbClr val="000000"/>
                </a:solidFill>
                <a:latin typeface="Calibri"/>
                <a:ea typeface="DejaVu Sans"/>
              </a:rPr>
              <a:t>Hoe?</a:t>
            </a:r>
            <a:endParaRPr lang="nl-NL" sz="1800" b="0" strike="noStrike" spc="-1" dirty="0">
              <a:latin typeface="Arial"/>
            </a:endParaRPr>
          </a:p>
          <a:p>
            <a:pPr>
              <a:lnSpc>
                <a:spcPct val="100000"/>
              </a:lnSpc>
            </a:pPr>
            <a:r>
              <a:rPr lang="nl-NL" sz="1800" b="0" strike="noStrike" spc="-1" dirty="0">
                <a:latin typeface="Arial"/>
              </a:rPr>
              <a:t>Overleg met wethouder en verkeersambtenaren heeft niet geleid tot aanpassingen om de veiligheid van fietsers te verbeteren, ondanks toezeggingen van de wethouder. We hebben steun gekregen van de chauffeurs van de buurtbus, zij vinden de herinrichting van Hartenlustlaan en </a:t>
            </a:r>
            <a:r>
              <a:rPr lang="nl-NL" sz="1800" b="0" strike="noStrike" spc="-1" dirty="0" err="1">
                <a:latin typeface="Arial"/>
              </a:rPr>
              <a:t>Bloemendaalse</a:t>
            </a:r>
            <a:r>
              <a:rPr lang="nl-NL" sz="1800" b="0" strike="noStrike" spc="-1" dirty="0">
                <a:latin typeface="Arial"/>
              </a:rPr>
              <a:t> weg bij Overveen levensgevaarlijk.</a:t>
            </a:r>
          </a:p>
          <a:p>
            <a:pPr>
              <a:lnSpc>
                <a:spcPct val="100000"/>
              </a:lnSpc>
            </a:pPr>
            <a:endParaRPr lang="nl-NL" sz="1800" b="0" strike="noStrike" spc="-1" dirty="0">
              <a:latin typeface="Arial"/>
            </a:endParaRPr>
          </a:p>
        </p:txBody>
      </p:sp>
      <p:pic>
        <p:nvPicPr>
          <p:cNvPr id="10" name="Afbeelding 9">
            <a:extLst>
              <a:ext uri="{FF2B5EF4-FFF2-40B4-BE49-F238E27FC236}">
                <a16:creationId xmlns:a16="http://schemas.microsoft.com/office/drawing/2014/main" id="{29764870-A9BB-0DD3-A0B0-A0F257BE5317}"/>
              </a:ext>
            </a:extLst>
          </p:cNvPr>
          <p:cNvPicPr>
            <a:picLocks noChangeAspect="1"/>
          </p:cNvPicPr>
          <p:nvPr/>
        </p:nvPicPr>
        <p:blipFill>
          <a:blip r:embed="rId4"/>
          <a:stretch>
            <a:fillRect/>
          </a:stretch>
        </p:blipFill>
        <p:spPr>
          <a:xfrm>
            <a:off x="451844" y="1607595"/>
            <a:ext cx="3021118" cy="2035364"/>
          </a:xfrm>
          <a:prstGeom prst="rect">
            <a:avLst/>
          </a:prstGeom>
        </p:spPr>
      </p:pic>
      <p:pic>
        <p:nvPicPr>
          <p:cNvPr id="12" name="Afbeelding 11">
            <a:extLst>
              <a:ext uri="{FF2B5EF4-FFF2-40B4-BE49-F238E27FC236}">
                <a16:creationId xmlns:a16="http://schemas.microsoft.com/office/drawing/2014/main" id="{97409121-E8B5-BF1C-41CB-3E5A25701E65}"/>
              </a:ext>
            </a:extLst>
          </p:cNvPr>
          <p:cNvPicPr>
            <a:picLocks noChangeAspect="1"/>
          </p:cNvPicPr>
          <p:nvPr/>
        </p:nvPicPr>
        <p:blipFill>
          <a:blip r:embed="rId5"/>
          <a:stretch>
            <a:fillRect/>
          </a:stretch>
        </p:blipFill>
        <p:spPr>
          <a:xfrm>
            <a:off x="366563" y="3642959"/>
            <a:ext cx="3459261" cy="3006960"/>
          </a:xfrm>
          <a:prstGeom prst="rect">
            <a:avLst/>
          </a:prstGeom>
        </p:spPr>
      </p:pic>
    </p:spTree>
    <p:extLst>
      <p:ext uri="{BB962C8B-B14F-4D97-AF65-F5344CB8AC3E}">
        <p14:creationId xmlns:p14="http://schemas.microsoft.com/office/powerpoint/2010/main" val="2756615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76EA3ADC-D3F4-8EAE-487F-DE82DF036453}"/>
              </a:ext>
            </a:extLst>
          </p:cNvPr>
          <p:cNvSpPr>
            <a:spLocks noGrp="1"/>
          </p:cNvSpPr>
          <p:nvPr>
            <p:ph type="subTitle"/>
          </p:nvPr>
        </p:nvSpPr>
        <p:spPr/>
        <p:txBody>
          <a:bodyPr anchor="t">
            <a:normAutofit fontScale="92500" lnSpcReduction="20000"/>
          </a:bodyPr>
          <a:lstStyle/>
          <a:p>
            <a:pPr>
              <a:buFont typeface="Courier New" panose="02070309020205020404" pitchFamily="49" charset="0"/>
              <a:buChar char="o"/>
            </a:pPr>
            <a:r>
              <a:rPr lang="nl-NL" dirty="0">
                <a:latin typeface="Bookman Old Style" panose="02050604050505020204" pitchFamily="18" charset="0"/>
              </a:rPr>
              <a:t>Goede constructieve relatie met gemeente borgen en verder uitbouwen </a:t>
            </a:r>
          </a:p>
          <a:p>
            <a:pPr lvl="1">
              <a:buFont typeface="Courier New" panose="02070309020205020404" pitchFamily="49" charset="0"/>
              <a:buChar char="o"/>
            </a:pPr>
            <a:r>
              <a:rPr lang="nl-NL" dirty="0">
                <a:latin typeface="Bookman Old Style" panose="02050604050505020204" pitchFamily="18" charset="0"/>
              </a:rPr>
              <a:t>Voorbeeld veiligheid: kruispunt Rijksstraatweg-Zwarte weg Bennebroek</a:t>
            </a:r>
          </a:p>
          <a:p>
            <a:pPr lvl="1">
              <a:buFont typeface="Courier New" panose="02070309020205020404" pitchFamily="49" charset="0"/>
              <a:buChar char="o"/>
            </a:pPr>
            <a:r>
              <a:rPr lang="nl-NL" dirty="0">
                <a:latin typeface="Bookman Old Style" panose="02050604050505020204" pitchFamily="18" charset="0"/>
              </a:rPr>
              <a:t>Voorbeeld comfort: inrichting winkelstraat dorp Bloemendaal</a:t>
            </a:r>
          </a:p>
          <a:p>
            <a:pPr>
              <a:buFont typeface="Courier New" panose="02070309020205020404" pitchFamily="49" charset="0"/>
              <a:buChar char="o"/>
            </a:pPr>
            <a:r>
              <a:rPr lang="nl-NL" dirty="0">
                <a:latin typeface="Bookman Old Style" panose="02050604050505020204" pitchFamily="18" charset="0"/>
              </a:rPr>
              <a:t>Natuur: actieve belangenbehartiging fietsen in Nationaal Park Zuid Kennemerland.</a:t>
            </a:r>
          </a:p>
          <a:p>
            <a:pPr>
              <a:buFont typeface="Courier New" panose="02070309020205020404" pitchFamily="49" charset="0"/>
              <a:buChar char="o"/>
            </a:pPr>
            <a:r>
              <a:rPr lang="nl-NL" dirty="0">
                <a:latin typeface="Bookman Old Style" panose="02050604050505020204" pitchFamily="18" charset="0"/>
              </a:rPr>
              <a:t>Provincie: herinrichting Zeeweg en </a:t>
            </a:r>
            <a:r>
              <a:rPr lang="nl-NL" dirty="0" err="1">
                <a:latin typeface="Bookman Old Style" panose="02050604050505020204" pitchFamily="18" charset="0"/>
              </a:rPr>
              <a:t>Vogelezangseweg</a:t>
            </a:r>
            <a:r>
              <a:rPr lang="nl-NL" dirty="0">
                <a:latin typeface="Bookman Old Style" panose="02050604050505020204" pitchFamily="18" charset="0"/>
              </a:rPr>
              <a:t>.</a:t>
            </a:r>
          </a:p>
          <a:p>
            <a:pPr>
              <a:buFont typeface="Courier New" panose="02070309020205020404" pitchFamily="49" charset="0"/>
              <a:buChar char="o"/>
            </a:pPr>
            <a:r>
              <a:rPr lang="nl-NL" dirty="0">
                <a:latin typeface="Bookman Old Style" panose="02050604050505020204" pitchFamily="18" charset="0"/>
              </a:rPr>
              <a:t>Werven nieuwe leden in de Gemeente Bloemendaal</a:t>
            </a:r>
          </a:p>
          <a:p>
            <a:pPr>
              <a:buFont typeface="Courier New" panose="02070309020205020404" pitchFamily="49" charset="0"/>
              <a:buChar char="o"/>
            </a:pPr>
            <a:r>
              <a:rPr lang="nl-NL" dirty="0" err="1">
                <a:latin typeface="Bookman Old Style" panose="02050604050505020204" pitchFamily="18" charset="0"/>
              </a:rPr>
              <a:t>Gemeeenteraadsverkiezingen</a:t>
            </a:r>
            <a:r>
              <a:rPr lang="nl-NL" dirty="0">
                <a:latin typeface="Bookman Old Style" panose="02050604050505020204" pitchFamily="18" charset="0"/>
              </a:rPr>
              <a:t>: flyer uitdelen over hoe de diverse partijen denken over verkeersveiligheid in hun partijprogramma én in hun stemgedrag de afgelopen periode.</a:t>
            </a:r>
          </a:p>
          <a:p>
            <a:endParaRPr lang="nl-NL" dirty="0"/>
          </a:p>
        </p:txBody>
      </p:sp>
      <p:sp>
        <p:nvSpPr>
          <p:cNvPr id="4" name="Titel 1">
            <a:extLst>
              <a:ext uri="{FF2B5EF4-FFF2-40B4-BE49-F238E27FC236}">
                <a16:creationId xmlns:a16="http://schemas.microsoft.com/office/drawing/2014/main" id="{8D4ADBAA-930D-A85D-5631-C00D680B0F2D}"/>
              </a:ext>
            </a:extLst>
          </p:cNvPr>
          <p:cNvSpPr txBox="1">
            <a:spLocks/>
          </p:cNvSpPr>
          <p:nvPr/>
        </p:nvSpPr>
        <p:spPr>
          <a:xfrm>
            <a:off x="3282342" y="282392"/>
            <a:ext cx="5316535" cy="1144800"/>
          </a:xfrm>
          <a:prstGeom prst="rect">
            <a:avLst/>
          </a:prstGeom>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dirty="0"/>
              <a:t>Plan 2026</a:t>
            </a:r>
          </a:p>
        </p:txBody>
      </p:sp>
      <p:pic>
        <p:nvPicPr>
          <p:cNvPr id="5" name="Picture 2">
            <a:extLst>
              <a:ext uri="{FF2B5EF4-FFF2-40B4-BE49-F238E27FC236}">
                <a16:creationId xmlns:a16="http://schemas.microsoft.com/office/drawing/2014/main" id="{45F7C408-BCC2-0E96-21DE-C2F8DDEEE6DE}"/>
              </a:ext>
            </a:extLst>
          </p:cNvPr>
          <p:cNvPicPr/>
          <p:nvPr/>
        </p:nvPicPr>
        <p:blipFill>
          <a:blip r:embed="rId2"/>
          <a:stretch/>
        </p:blipFill>
        <p:spPr>
          <a:xfrm>
            <a:off x="9015120" y="290160"/>
            <a:ext cx="2576880" cy="950760"/>
          </a:xfrm>
          <a:prstGeom prst="rect">
            <a:avLst/>
          </a:prstGeom>
          <a:ln>
            <a:noFill/>
          </a:ln>
        </p:spPr>
      </p:pic>
      <p:pic>
        <p:nvPicPr>
          <p:cNvPr id="6" name="Afbeelding 5">
            <a:extLst>
              <a:ext uri="{FF2B5EF4-FFF2-40B4-BE49-F238E27FC236}">
                <a16:creationId xmlns:a16="http://schemas.microsoft.com/office/drawing/2014/main" id="{B80B5495-E5DF-9EC7-AF71-3C84180794E0}"/>
              </a:ext>
            </a:extLst>
          </p:cNvPr>
          <p:cNvPicPr>
            <a:picLocks noChangeAspect="1"/>
          </p:cNvPicPr>
          <p:nvPr/>
        </p:nvPicPr>
        <p:blipFill>
          <a:blip r:embed="rId3"/>
          <a:stretch>
            <a:fillRect/>
          </a:stretch>
        </p:blipFill>
        <p:spPr>
          <a:xfrm>
            <a:off x="451844" y="208081"/>
            <a:ext cx="2221018" cy="1266188"/>
          </a:xfrm>
          <a:prstGeom prst="rect">
            <a:avLst/>
          </a:prstGeom>
        </p:spPr>
      </p:pic>
    </p:spTree>
    <p:extLst>
      <p:ext uri="{BB962C8B-B14F-4D97-AF65-F5344CB8AC3E}">
        <p14:creationId xmlns:p14="http://schemas.microsoft.com/office/powerpoint/2010/main" val="26496978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514</TotalTime>
  <Words>275</Words>
  <Application>Microsoft Office PowerPoint</Application>
  <PresentationFormat>Breedbeeld</PresentationFormat>
  <Paragraphs>30</Paragraphs>
  <Slides>3</Slides>
  <Notes>1</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vt:i4>
      </vt:variant>
    </vt:vector>
  </HeadingPairs>
  <TitlesOfParts>
    <vt:vector size="11" baseType="lpstr">
      <vt:lpstr>Arial</vt:lpstr>
      <vt:lpstr>Bookman Old Style</vt:lpstr>
      <vt:lpstr>Calibri</vt:lpstr>
      <vt:lpstr>Courier New</vt:lpstr>
      <vt:lpstr>Symbol</vt:lpstr>
      <vt:lpstr>Times New Roman</vt:lpstr>
      <vt:lpstr>Wingdings</vt:lpstr>
      <vt:lpstr>Office Theme</vt:lpstr>
      <vt:lpstr>PowerPoint-presentatie</vt:lpstr>
      <vt:lpstr>Niet bereikt in 2025</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FB-afdeling xxxxx</dc:title>
  <dc:subject/>
  <dc:creator>kees joustra</dc:creator>
  <dc:description/>
  <cp:lastModifiedBy>Marc van den Berg</cp:lastModifiedBy>
  <cp:revision>43</cp:revision>
  <dcterms:created xsi:type="dcterms:W3CDTF">2018-11-16T15:12:12Z</dcterms:created>
  <dcterms:modified xsi:type="dcterms:W3CDTF">2026-01-18T11:19:52Z</dcterms:modified>
  <dc:language>nl-NL</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5</vt:i4>
  </property>
  <property fmtid="{D5CDD505-2E9C-101B-9397-08002B2CF9AE}" pid="8" name="PresentationFormat">
    <vt:lpwstr>Aangepast</vt:lpwstr>
  </property>
  <property fmtid="{D5CDD505-2E9C-101B-9397-08002B2CF9AE}" pid="9" name="ScaleCrop">
    <vt:bool>false</vt:bool>
  </property>
  <property fmtid="{D5CDD505-2E9C-101B-9397-08002B2CF9AE}" pid="10" name="ShareDoc">
    <vt:bool>false</vt:bool>
  </property>
  <property fmtid="{D5CDD505-2E9C-101B-9397-08002B2CF9AE}" pid="11" name="Slides">
    <vt:i4>5</vt:i4>
  </property>
</Properties>
</file>